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12"/>
  </p:notesMasterIdLst>
  <p:sldIdLst>
    <p:sldId id="256" r:id="rId2"/>
    <p:sldId id="257" r:id="rId3"/>
    <p:sldId id="264" r:id="rId4"/>
    <p:sldId id="258" r:id="rId5"/>
    <p:sldId id="259" r:id="rId6"/>
    <p:sldId id="260" r:id="rId7"/>
    <p:sldId id="262" r:id="rId8"/>
    <p:sldId id="265" r:id="rId9"/>
    <p:sldId id="261" r:id="rId10"/>
    <p:sldId id="263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3" autoAdjust="0"/>
    <p:restoredTop sz="94660"/>
  </p:normalViewPr>
  <p:slideViewPr>
    <p:cSldViewPr>
      <p:cViewPr varScale="1">
        <p:scale>
          <a:sx n="74" d="100"/>
          <a:sy n="74" d="100"/>
        </p:scale>
        <p:origin x="-72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777A4-B2B9-4EA6-B23F-B3A3ACEA3E12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FC4CC-668F-4308-9AEA-2B2ED281471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504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0FC4CC-668F-4308-9AEA-2B2ED281471F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42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it-IT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794053-639D-494D-A16C-47451676C506}" type="datetimeFigureOut">
              <a:rPr lang="it-IT" smtClean="0"/>
              <a:t>15/05/2014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C127565B-CAFD-457F-AE36-7218A96E0028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420888"/>
            <a:ext cx="6477000" cy="3446512"/>
          </a:xfrm>
        </p:spPr>
        <p:txBody>
          <a:bodyPr>
            <a:normAutofit/>
          </a:bodyPr>
          <a:lstStyle/>
          <a:p>
            <a:r>
              <a:rPr lang="en-US" b="1" dirty="0"/>
              <a:t>GLORIA Project community Open Day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Bologna, May 15, </a:t>
            </a:r>
            <a:r>
              <a:rPr lang="en-US" b="1" dirty="0" smtClean="0"/>
              <a:t>2014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err="1" smtClean="0"/>
              <a:t>Ing</a:t>
            </a:r>
            <a:r>
              <a:rPr lang="en-US" b="1" dirty="0" smtClean="0"/>
              <a:t>. </a:t>
            </a:r>
            <a:r>
              <a:rPr lang="en-US" b="1" dirty="0" err="1" smtClean="0"/>
              <a:t>Matteo</a:t>
            </a:r>
            <a:r>
              <a:rPr lang="en-US" b="1" dirty="0" smtClean="0"/>
              <a:t> Di Carlo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698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Conclusion and future developement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New virtual museum areas</a:t>
            </a:r>
            <a:endParaRPr lang="it-IT" dirty="0" smtClean="0"/>
          </a:p>
          <a:p>
            <a:pPr lvl="1"/>
            <a:r>
              <a:rPr lang="it-IT" dirty="0" smtClean="0"/>
              <a:t>Planet Room</a:t>
            </a:r>
            <a:endParaRPr lang="it-IT" dirty="0"/>
          </a:p>
          <a:p>
            <a:pPr lvl="1"/>
            <a:r>
              <a:rPr lang="it-IT" dirty="0" smtClean="0"/>
              <a:t>Kircher museum Room</a:t>
            </a:r>
          </a:p>
          <a:p>
            <a:r>
              <a:rPr lang="it-IT" dirty="0" smtClean="0"/>
              <a:t>Animation and modeling</a:t>
            </a:r>
          </a:p>
          <a:p>
            <a:r>
              <a:rPr lang="it-IT" dirty="0" smtClean="0"/>
              <a:t>Educational game project</a:t>
            </a:r>
          </a:p>
          <a:p>
            <a:endParaRPr lang="it-IT" dirty="0" smtClean="0"/>
          </a:p>
          <a:p>
            <a:r>
              <a:rPr lang="it-IT" dirty="0" smtClean="0"/>
              <a:t>Reference: </a:t>
            </a:r>
          </a:p>
          <a:p>
            <a:pPr lvl="1"/>
            <a:r>
              <a:rPr lang="it-IT" dirty="0" smtClean="0"/>
              <a:t>matteo@oa-teramo.inaf.it</a:t>
            </a:r>
          </a:p>
          <a:p>
            <a:pPr lvl="1"/>
            <a:r>
              <a:rPr lang="it-IT" dirty="0"/>
              <a:t>valentini@oa-teramo.inaf.it</a:t>
            </a:r>
          </a:p>
          <a:p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pPr lvl="1"/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084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Teramo</a:t>
            </a:r>
            <a:r>
              <a:rPr lang="en-US" dirty="0" smtClean="0"/>
              <a:t> Observatory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The </a:t>
            </a:r>
            <a:r>
              <a:rPr lang="en-US" dirty="0" err="1"/>
              <a:t>Teramo</a:t>
            </a:r>
            <a:r>
              <a:rPr lang="en-US" dirty="0"/>
              <a:t> Observatory is provided with three telescopes (72-cm and 40-cm reflectors, plus a H-alpha solar refractor) equipped with focal plane instrumentation and devoted to remote observations</a:t>
            </a:r>
            <a:r>
              <a:rPr lang="en-US" dirty="0" smtClean="0"/>
              <a:t>.</a:t>
            </a:r>
            <a:endParaRPr 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34476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http://www.oa-teramo.inaf.it/ita/images/stories/remote/x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887"/>
            <a:ext cx="3684850" cy="655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72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TNT Main Technical Data</a:t>
            </a:r>
            <a:endParaRPr lang="it-IT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04199"/>
              </p:ext>
            </p:extLst>
          </p:nvPr>
        </p:nvGraphicFramePr>
        <p:xfrm>
          <a:off x="755576" y="1700808"/>
          <a:ext cx="7704000" cy="5040000"/>
        </p:xfrm>
        <a:graphic>
          <a:graphicData uri="http://schemas.openxmlformats.org/drawingml/2006/table">
            <a:tbl>
              <a:tblPr/>
              <a:tblGrid>
                <a:gridCol w="3852000"/>
                <a:gridCol w="3852000"/>
              </a:tblGrid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Aperture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72 cm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Optical design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Ritchey-Chrétien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Focal length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8.4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CCD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Apogee Alta U47 1024x1024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Pixel FOV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0.27 /px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CCD Field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4 x 4 arcmin2</a:t>
                      </a: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Blind pointing accuracy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&lt; 30 arcsec</a:t>
                      </a:r>
                      <a:endParaRPr kumimoji="0" lang="it-IT" sz="1600" i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Open-loop tracking accuracy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&lt; 1 arcsec (5 minutes)</a:t>
                      </a:r>
                      <a:endParaRPr kumimoji="0" lang="it-IT" sz="1600" i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Closed-loop tracking accuracy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&lt; 1 arcsec</a:t>
                      </a:r>
                      <a:endParaRPr kumimoji="0" lang="it-IT" sz="1600" i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  <a:tr h="504000"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b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Slew rate</a:t>
                      </a:r>
                      <a:endParaRPr kumimoji="0" lang="it-IT" sz="1600" b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pPr marL="210820" algn="ctr" rtl="0" eaLnBrk="1" latinLnBrk="0" hangingPunct="1">
                        <a:spcAft>
                          <a:spcPts val="600"/>
                        </a:spcAft>
                      </a:pPr>
                      <a:r>
                        <a:rPr kumimoji="0" lang="it-IT" sz="1600" i="1" kern="1200" dirty="0" smtClean="0">
                          <a:solidFill>
                            <a:srgbClr val="333333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2.5°/sec</a:t>
                      </a:r>
                      <a:endParaRPr kumimoji="0" lang="it-IT" sz="1600" i="1" kern="1200" dirty="0">
                        <a:solidFill>
                          <a:srgbClr val="333333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62861" marR="628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4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49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Remotization</a:t>
            </a:r>
            <a:r>
              <a:rPr lang="en-US" dirty="0" smtClean="0"/>
              <a:t> of the whole system</a:t>
            </a:r>
            <a:br>
              <a:rPr lang="en-US" dirty="0" smtClean="0"/>
            </a:br>
            <a:r>
              <a:rPr lang="en-US" dirty="0" smtClean="0"/>
              <a:t>(safety, efficiency, and ease of use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Started in the year 2011 it has been completed at the beginning of the year 2012; It will be </a:t>
            </a:r>
            <a:r>
              <a:rPr lang="en-US" dirty="0" err="1" smtClean="0"/>
              <a:t>upgrated</a:t>
            </a:r>
            <a:r>
              <a:rPr lang="en-US" dirty="0" smtClean="0"/>
              <a:t> within the current year (new </a:t>
            </a:r>
            <a:r>
              <a:rPr lang="en-US" dirty="0" err="1" smtClean="0"/>
              <a:t>ccd</a:t>
            </a:r>
            <a:r>
              <a:rPr lang="en-US" dirty="0" smtClean="0"/>
              <a:t>, new cameras…)</a:t>
            </a:r>
          </a:p>
          <a:p>
            <a:pPr algn="just"/>
            <a:r>
              <a:rPr lang="en-US" dirty="0" err="1" smtClean="0"/>
              <a:t>Teramo</a:t>
            </a:r>
            <a:r>
              <a:rPr lang="en-US" dirty="0" smtClean="0"/>
              <a:t> </a:t>
            </a:r>
            <a:r>
              <a:rPr lang="en-US" dirty="0" err="1" smtClean="0"/>
              <a:t>Normale</a:t>
            </a:r>
            <a:r>
              <a:rPr lang="en-US" dirty="0" smtClean="0"/>
              <a:t> Telescope (72-cm) has already been upgraded to allow safe and full remote controls, without the need of local operators</a:t>
            </a:r>
          </a:p>
        </p:txBody>
      </p:sp>
      <p:pic>
        <p:nvPicPr>
          <p:cNvPr id="2050" name="Picture 2" descr="Telecamere di Sorveglianza T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1915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5652120" y="188640"/>
            <a:ext cx="3491880" cy="972108"/>
          </a:xfrm>
          <a:prstGeom prst="wedgeRoundRectCallout">
            <a:avLst>
              <a:gd name="adj1" fmla="val -81034"/>
              <a:gd name="adj2" fmla="val 654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EAST/WEST Camera to control the Telescope and Dome position</a:t>
            </a:r>
            <a:endParaRPr lang="it-IT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652120" y="1412776"/>
            <a:ext cx="3491880" cy="972108"/>
          </a:xfrm>
          <a:prstGeom prst="wedgeRoundRectCallout">
            <a:avLst>
              <a:gd name="adj1" fmla="val -137537"/>
              <a:gd name="adj2" fmla="val 1921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All-sky </a:t>
            </a:r>
            <a:r>
              <a:rPr lang="it-IT" dirty="0"/>
              <a:t>(180°) camera to monitor weather conditions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662488" y="2932702"/>
            <a:ext cx="3481512" cy="972108"/>
          </a:xfrm>
          <a:prstGeom prst="wedgeRoundRectCallout">
            <a:avLst>
              <a:gd name="adj1" fmla="val -52619"/>
              <a:gd name="adj2" fmla="val 16342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Finder </a:t>
            </a:r>
            <a:r>
              <a:rPr lang="en-US" dirty="0"/>
              <a:t>telescope for field recognition and guiding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406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Educational projects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 smtClean="0"/>
              <a:t>The TNT telescope is inserted in educational projects involving secondary schools</a:t>
            </a:r>
          </a:p>
          <a:p>
            <a:pPr algn="just"/>
            <a:endParaRPr lang="it-IT" dirty="0" smtClean="0"/>
          </a:p>
          <a:p>
            <a:pPr algn="just"/>
            <a:r>
              <a:rPr lang="en-US" dirty="0" smtClean="0"/>
              <a:t>Students and teachers can carry out </a:t>
            </a:r>
            <a:r>
              <a:rPr lang="en-US" dirty="0" err="1" smtClean="0"/>
              <a:t>atronomical</a:t>
            </a:r>
            <a:r>
              <a:rPr lang="en-US" dirty="0" smtClean="0"/>
              <a:t> observations directly from the classroom at any time, by using a simple interface, that manages telescope </a:t>
            </a:r>
            <a:r>
              <a:rPr lang="en-US" dirty="0" err="1" smtClean="0"/>
              <a:t>pointings</a:t>
            </a:r>
            <a:r>
              <a:rPr lang="en-US" dirty="0" smtClean="0"/>
              <a:t>, </a:t>
            </a:r>
            <a:r>
              <a:rPr lang="en-US" dirty="0" err="1" smtClean="0"/>
              <a:t>ccd</a:t>
            </a:r>
            <a:r>
              <a:rPr lang="en-US" dirty="0" smtClean="0"/>
              <a:t> acquisitions and </a:t>
            </a:r>
            <a:r>
              <a:rPr lang="en-US" i="1" dirty="0" smtClean="0"/>
              <a:t>weather control</a:t>
            </a:r>
            <a:endParaRPr lang="it-IT" i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8624" y="-25490"/>
            <a:ext cx="38195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784" y="720080"/>
            <a:ext cx="3362325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091" y="2160240"/>
            <a:ext cx="37147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079" y="3744416"/>
            <a:ext cx="3819525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16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technologies for museums </a:t>
            </a:r>
            <a:r>
              <a:rPr lang="en-US" dirty="0"/>
              <a:t>and </a:t>
            </a:r>
            <a:r>
              <a:rPr lang="en-US" dirty="0" smtClean="0"/>
              <a:t>exhibition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it-IT" dirty="0"/>
              <a:t>Augmented </a:t>
            </a:r>
            <a:r>
              <a:rPr lang="it-IT" dirty="0" smtClean="0"/>
              <a:t>reality: mobile application in order to integrate the telescope observation with new user experience</a:t>
            </a:r>
          </a:p>
          <a:p>
            <a:pPr algn="just"/>
            <a:r>
              <a:rPr lang="it-IT" dirty="0" smtClean="0"/>
              <a:t>3D reconstructions for the main tools in the Teramo observatory Museum</a:t>
            </a:r>
          </a:p>
          <a:p>
            <a:pPr algn="just"/>
            <a:r>
              <a:rPr lang="it-IT" dirty="0" smtClean="0"/>
              <a:t>Realization of new virtual museum areas to integrate other tool or object coming from different structure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02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Augmented </a:t>
            </a:r>
            <a:r>
              <a:rPr lang="it-IT" dirty="0" smtClean="0"/>
              <a:t>reality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b="1" dirty="0" smtClean="0"/>
              <a:t>Augmented </a:t>
            </a:r>
            <a:r>
              <a:rPr lang="en-US" b="1" dirty="0"/>
              <a:t>reality</a:t>
            </a:r>
            <a:r>
              <a:rPr lang="en-US" dirty="0"/>
              <a:t> (</a:t>
            </a:r>
            <a:r>
              <a:rPr lang="en-US" b="1" dirty="0"/>
              <a:t>AR</a:t>
            </a:r>
            <a:r>
              <a:rPr lang="en-US" dirty="0"/>
              <a:t>) is a </a:t>
            </a:r>
            <a:r>
              <a:rPr lang="en-US" dirty="0" smtClean="0"/>
              <a:t>live </a:t>
            </a:r>
            <a:r>
              <a:rPr lang="en-US" dirty="0"/>
              <a:t>direct or indirect view of a physical, real-world environment whose elements are </a:t>
            </a:r>
            <a:r>
              <a:rPr lang="en-US" i="1" dirty="0"/>
              <a:t>augmented</a:t>
            </a:r>
            <a:r>
              <a:rPr lang="en-US" dirty="0"/>
              <a:t> (or supplemented) by computer-generated sensory input such as sound, video, graphics or GPS </a:t>
            </a:r>
            <a:r>
              <a:rPr lang="en-US" dirty="0" smtClean="0"/>
              <a:t>data</a:t>
            </a:r>
          </a:p>
          <a:p>
            <a:endParaRPr lang="it-IT" dirty="0"/>
          </a:p>
        </p:txBody>
      </p:sp>
      <p:pic>
        <p:nvPicPr>
          <p:cNvPr id="12" name="DSCN24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5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Sample Dimonstration</a:t>
            </a:r>
            <a:endParaRPr lang="it-IT" dirty="0"/>
          </a:p>
        </p:txBody>
      </p:sp>
      <p:pic>
        <p:nvPicPr>
          <p:cNvPr id="4" name="DSCN2419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88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2677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3D Reconstruction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it-IT" dirty="0" smtClean="0"/>
              <a:t>Structure from motion algorithm (</a:t>
            </a:r>
            <a:r>
              <a:rPr lang="it-IT" dirty="0"/>
              <a:t>Yasutaka Furukawa's </a:t>
            </a:r>
            <a:r>
              <a:rPr lang="it-IT" dirty="0" smtClean="0"/>
              <a:t>PMVS/CMVS)</a:t>
            </a:r>
            <a:r>
              <a:rPr lang="it-IT" dirty="0"/>
              <a:t> </a:t>
            </a:r>
            <a:endParaRPr lang="it-IT" dirty="0" smtClean="0"/>
          </a:p>
          <a:p>
            <a:pPr algn="just"/>
            <a:r>
              <a:rPr lang="it-IT" dirty="0"/>
              <a:t>Image-based modeling and rendering</a:t>
            </a:r>
          </a:p>
          <a:p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861" y="3212976"/>
            <a:ext cx="1298528" cy="125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12" y="3950964"/>
            <a:ext cx="1626347" cy="200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817" y="4649861"/>
            <a:ext cx="170317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851920" y="4325825"/>
            <a:ext cx="1584176" cy="648072"/>
          </a:xfrm>
          <a:prstGeom prst="rightArrow">
            <a:avLst>
              <a:gd name="adj1" fmla="val 50000"/>
              <a:gd name="adj2" fmla="val 1225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992" y="3212976"/>
            <a:ext cx="320040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31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1162</TotalTime>
  <Words>318</Words>
  <Application>Microsoft Office PowerPoint</Application>
  <PresentationFormat>On-screen Show (4:3)</PresentationFormat>
  <Paragraphs>61</Paragraphs>
  <Slides>10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Median</vt:lpstr>
      <vt:lpstr>GLORIA Project community Open Day    Bologna, May 15, 2014</vt:lpstr>
      <vt:lpstr>Teramo Observatory</vt:lpstr>
      <vt:lpstr>TNT Main Technical Data</vt:lpstr>
      <vt:lpstr>Remotization of the whole system (safety, efficiency, and ease of use)</vt:lpstr>
      <vt:lpstr>Educational projects</vt:lpstr>
      <vt:lpstr>New technologies for museums and exhibition</vt:lpstr>
      <vt:lpstr>Augmented reality</vt:lpstr>
      <vt:lpstr>Sample Dimonstration</vt:lpstr>
      <vt:lpstr>3D Reconstruction</vt:lpstr>
      <vt:lpstr>Conclusion and future developement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GLORIA Project community Open</dc:title>
  <dc:creator>matt</dc:creator>
  <cp:lastModifiedBy>matt</cp:lastModifiedBy>
  <cp:revision>46</cp:revision>
  <dcterms:created xsi:type="dcterms:W3CDTF">2014-05-06T08:14:07Z</dcterms:created>
  <dcterms:modified xsi:type="dcterms:W3CDTF">2014-05-15T11:09:32Z</dcterms:modified>
</cp:coreProperties>
</file>