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322" r:id="rId4"/>
    <p:sldId id="323" r:id="rId5"/>
    <p:sldId id="324" r:id="rId6"/>
    <p:sldId id="325" r:id="rId7"/>
    <p:sldId id="347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282" r:id="rId29"/>
    <p:sldId id="280" r:id="rId30"/>
    <p:sldId id="320" r:id="rId31"/>
    <p:sldId id="311" r:id="rId32"/>
    <p:sldId id="300" r:id="rId33"/>
    <p:sldId id="296" r:id="rId34"/>
    <p:sldId id="294" r:id="rId35"/>
    <p:sldId id="273" r:id="rId36"/>
    <p:sldId id="288" r:id="rId37"/>
    <p:sldId id="260" r:id="rId38"/>
    <p:sldId id="346" r:id="rId39"/>
    <p:sldId id="348" r:id="rId40"/>
    <p:sldId id="312" r:id="rId41"/>
    <p:sldId id="277" r:id="rId42"/>
    <p:sldId id="279" r:id="rId43"/>
    <p:sldId id="284" r:id="rId44"/>
    <p:sldId id="285" r:id="rId45"/>
    <p:sldId id="286" r:id="rId46"/>
    <p:sldId id="321" r:id="rId47"/>
    <p:sldId id="287" r:id="rId48"/>
    <p:sldId id="289" r:id="rId49"/>
    <p:sldId id="299" r:id="rId50"/>
    <p:sldId id="301" r:id="rId51"/>
    <p:sldId id="302" r:id="rId52"/>
    <p:sldId id="303" r:id="rId53"/>
    <p:sldId id="304" r:id="rId54"/>
    <p:sldId id="307" r:id="rId55"/>
    <p:sldId id="308" r:id="rId56"/>
    <p:sldId id="313" r:id="rId57"/>
    <p:sldId id="314" r:id="rId58"/>
    <p:sldId id="315" r:id="rId59"/>
    <p:sldId id="318" r:id="rId60"/>
    <p:sldId id="319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8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14BEC-A8F9-4616-8290-19287D173492}" type="datetimeFigureOut">
              <a:rPr lang="en-GB" smtClean="0"/>
              <a:t>15/05/2014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53FF0-C7FF-44D3-87C5-8645A1BEB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83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1A51E47-9E90-40FC-B7ED-645957F7350C}" type="slidenum">
              <a:rPr lang="en-GB" sz="1200" smtClean="0">
                <a:solidFill>
                  <a:prstClr val="black"/>
                </a:solidFill>
              </a:rPr>
              <a:pPr/>
              <a:t>28</a:t>
            </a:fld>
            <a:endParaRPr lang="en-GB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3F293-0C90-411B-B3A1-399CF59C244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32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3A5D20A-A1A4-4850-B7E9-C71A5E043D1A}" type="slidenum">
              <a:rPr lang="en-GB" sz="1200" smtClean="0">
                <a:solidFill>
                  <a:prstClr val="black"/>
                </a:solidFill>
              </a:rPr>
              <a:pPr/>
              <a:t>43</a:t>
            </a:fld>
            <a:endParaRPr lang="en-GB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2100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smtClean="0">
                <a:solidFill>
                  <a:prstClr val="black"/>
                </a:solidFill>
              </a:rPr>
              <a:t>Time Travel: Is It Possible?</a:t>
            </a:r>
          </a:p>
        </p:txBody>
      </p:sp>
      <p:sp>
        <p:nvSpPr>
          <p:cNvPr id="13210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smtClean="0">
                <a:solidFill>
                  <a:prstClr val="black"/>
                </a:solidFill>
              </a:rPr>
              <a:t>12/1/00</a:t>
            </a:r>
          </a:p>
        </p:txBody>
      </p:sp>
      <p:sp>
        <p:nvSpPr>
          <p:cNvPr id="13210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smtClean="0">
                <a:solidFill>
                  <a:prstClr val="black"/>
                </a:solidFill>
              </a:rPr>
              <a:t>JOHN BARUCH - CYBERNETICS @ THE UNIVERSITY OF BRADFORD</a:t>
            </a:r>
          </a:p>
        </p:txBody>
      </p:sp>
      <p:sp>
        <p:nvSpPr>
          <p:cNvPr id="132103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EAB3D88-496F-4C5C-8AE2-6F30091AB907}" type="slidenum">
              <a:rPr lang="en-GB" sz="1200" smtClean="0">
                <a:solidFill>
                  <a:prstClr val="black"/>
                </a:solidFill>
              </a:rPr>
              <a:pPr/>
              <a:t>44</a:t>
            </a:fld>
            <a:endParaRPr lang="en-GB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3124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smtClean="0">
                <a:solidFill>
                  <a:prstClr val="black"/>
                </a:solidFill>
              </a:rPr>
              <a:t>Time Travel: Is It Possible?</a:t>
            </a:r>
          </a:p>
        </p:txBody>
      </p:sp>
      <p:sp>
        <p:nvSpPr>
          <p:cNvPr id="133125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smtClean="0">
                <a:solidFill>
                  <a:prstClr val="black"/>
                </a:solidFill>
              </a:rPr>
              <a:t>12/1/00</a:t>
            </a:r>
          </a:p>
        </p:txBody>
      </p:sp>
      <p:sp>
        <p:nvSpPr>
          <p:cNvPr id="133126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smtClean="0">
                <a:solidFill>
                  <a:prstClr val="black"/>
                </a:solidFill>
              </a:rPr>
              <a:t>JOHN BARUCH - CYBERNETICS @ THE UNIVERSITY OF BRADFORD</a:t>
            </a:r>
          </a:p>
        </p:txBody>
      </p:sp>
      <p:sp>
        <p:nvSpPr>
          <p:cNvPr id="133127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E7CD1EA-E29D-4F55-B5DA-DE329081D4E0}" type="slidenum">
              <a:rPr lang="en-GB" sz="1200" smtClean="0">
                <a:solidFill>
                  <a:prstClr val="black"/>
                </a:solidFill>
              </a:rPr>
              <a:pPr/>
              <a:t>45</a:t>
            </a:fld>
            <a:endParaRPr lang="en-GB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E2AB72-8FE2-44DE-9113-6796F152BA85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John Baruch Bologna 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72FA22-445B-406B-9F77-A14DF9265A5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89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EF95-5DC7-493F-B10A-83FA035BE587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8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C5B0-980D-4CE9-811D-E2B55C77FC7E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6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John Baruch Bologna 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22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1306-C645-494F-AE7F-55C02B614E3D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56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08F3-2B65-450F-A563-755915D6FB09}" type="datetime3">
              <a:rPr lang="en-GB" smtClean="0"/>
              <a:t>15 May, 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1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5AB5-BF59-4C1B-9E10-64D81C0CCB1F}" type="datetime3">
              <a:rPr lang="en-GB" smtClean="0"/>
              <a:t>15 May, 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24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ECF1-A48F-4086-BD5B-C3FB1BC40975}" type="datetime3">
              <a:rPr lang="en-GB" smtClean="0"/>
              <a:t>15 May, 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8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00BC-84FE-4DAD-831E-0EFBC8F1CFB5}" type="datetime3">
              <a:rPr lang="en-GB" smtClean="0"/>
              <a:t>15 May, 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3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3232-883B-4DE8-9A95-F57C71728B16}" type="datetime3">
              <a:rPr lang="en-GB" smtClean="0"/>
              <a:t>15 May, 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55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3AD25-48B0-466F-806D-345D7290E656}" type="datetime3">
              <a:rPr lang="en-GB" smtClean="0"/>
              <a:t>15 May, 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2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86"/>
            <a:ext cx="9144000" cy="679866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Growing and sustaining a community of telescope users.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517B1-95D9-48AB-82BE-071F403905AA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John Baruch Bologna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2FA22-445B-406B-9F77-A14DF9265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scope.org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052737"/>
            <a:ext cx="7774632" cy="2547714"/>
          </a:xfrm>
        </p:spPr>
        <p:txBody>
          <a:bodyPr/>
          <a:lstStyle/>
          <a:p>
            <a:r>
              <a:rPr lang="en-GB" dirty="0" smtClean="0"/>
              <a:t>Growing </a:t>
            </a:r>
            <a:r>
              <a:rPr lang="en-GB" dirty="0"/>
              <a:t>and </a:t>
            </a:r>
            <a:r>
              <a:rPr lang="en-GB" dirty="0" smtClean="0"/>
              <a:t>Sustaining </a:t>
            </a:r>
            <a:r>
              <a:rPr lang="en-GB" dirty="0"/>
              <a:t>a </a:t>
            </a:r>
            <a:r>
              <a:rPr lang="en-GB" dirty="0" smtClean="0"/>
              <a:t>Community </a:t>
            </a:r>
            <a:r>
              <a:rPr lang="en-GB" dirty="0"/>
              <a:t>of </a:t>
            </a:r>
            <a:r>
              <a:rPr lang="en-GB" dirty="0" smtClean="0"/>
              <a:t>Telescope Users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3861048"/>
            <a:ext cx="7560840" cy="17526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John Baruch – Bradford Robotic Telescope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6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Jobs in the Knowledge Economy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Jobs are essentially well paid and rewarding</a:t>
            </a:r>
          </a:p>
          <a:p>
            <a:r>
              <a:rPr lang="en-GB" dirty="0" smtClean="0"/>
              <a:t>Businesses tend to be small since large companies are </a:t>
            </a:r>
            <a:r>
              <a:rPr lang="en-GB" dirty="0" smtClean="0"/>
              <a:t>generally very </a:t>
            </a:r>
            <a:r>
              <a:rPr lang="en-GB" dirty="0" smtClean="0"/>
              <a:t>poor at innovating.</a:t>
            </a:r>
          </a:p>
          <a:p>
            <a:r>
              <a:rPr lang="en-GB" dirty="0" smtClean="0"/>
              <a:t>Markets tend to be web based and local but with a world wide interest as well.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829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Knowledge Economy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fundamental requirement is an innovative and creative workforce.</a:t>
            </a:r>
          </a:p>
          <a:p>
            <a:r>
              <a:rPr lang="en-GB" dirty="0" smtClean="0"/>
              <a:t>In technological innovation the World Bank the UN and many others regard practical science the key to educating for innovation and creativity</a:t>
            </a:r>
            <a:r>
              <a:rPr lang="en-GB" dirty="0" smtClean="0"/>
              <a:t>.</a:t>
            </a:r>
          </a:p>
          <a:p>
            <a:r>
              <a:rPr lang="en-GB" dirty="0" smtClean="0"/>
              <a:t>Practical Science is the route into a knowledge Economy…..Everyone agrees…..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957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Science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Practical Science is a big problem for most countries.</a:t>
            </a:r>
          </a:p>
          <a:p>
            <a:pPr lvl="1"/>
            <a:r>
              <a:rPr lang="en-GB" dirty="0" smtClean="0"/>
              <a:t>They do not include practical science in their school curricula</a:t>
            </a:r>
          </a:p>
          <a:p>
            <a:pPr lvl="1"/>
            <a:r>
              <a:rPr lang="en-GB" dirty="0" smtClean="0"/>
              <a:t>Where it exists it is normally in after-school clubs</a:t>
            </a:r>
          </a:p>
          <a:p>
            <a:pPr lvl="2"/>
            <a:r>
              <a:rPr lang="en-GB" dirty="0" smtClean="0"/>
              <a:t>Science clubs</a:t>
            </a:r>
          </a:p>
          <a:p>
            <a:pPr lvl="2"/>
            <a:r>
              <a:rPr lang="en-GB" dirty="0" smtClean="0"/>
              <a:t>Raspberry pie clubs</a:t>
            </a:r>
          </a:p>
          <a:p>
            <a:pPr lvl="2"/>
            <a:r>
              <a:rPr lang="en-GB" dirty="0" smtClean="0"/>
              <a:t>Gardening and cooking are not totally removed from practical science but most schools have dropped them.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88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Science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smtClean="0"/>
              <a:t> Where practical science exists like in the UK it is regarded as expensive requiring: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Laboratories</a:t>
            </a:r>
          </a:p>
          <a:p>
            <a:pPr lvl="1"/>
            <a:r>
              <a:rPr lang="en-GB" dirty="0" smtClean="0"/>
              <a:t>Laboratory technicians</a:t>
            </a:r>
          </a:p>
          <a:p>
            <a:pPr lvl="1"/>
            <a:r>
              <a:rPr lang="en-GB" dirty="0" smtClean="0"/>
              <a:t>Teachers who can teach practical science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819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</a:t>
            </a:r>
            <a:r>
              <a:rPr lang="en-GB" dirty="0"/>
              <a:t>P</a:t>
            </a:r>
            <a:r>
              <a:rPr lang="en-GB" dirty="0" smtClean="0"/>
              <a:t>ractical Science?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Question the world around us…</a:t>
            </a:r>
          </a:p>
          <a:p>
            <a:r>
              <a:rPr lang="en-GB" dirty="0" smtClean="0"/>
              <a:t>Develop a theory as to why it is like it is…</a:t>
            </a:r>
          </a:p>
          <a:p>
            <a:r>
              <a:rPr lang="en-GB" dirty="0" smtClean="0"/>
              <a:t>Test out the theory with an experiment….</a:t>
            </a:r>
          </a:p>
          <a:p>
            <a:r>
              <a:rPr lang="en-GB" dirty="0" smtClean="0"/>
              <a:t>Evaluate the results of the experiment….</a:t>
            </a:r>
          </a:p>
          <a:p>
            <a:r>
              <a:rPr lang="en-GB" dirty="0" smtClean="0"/>
              <a:t>Was your theory true or not?</a:t>
            </a:r>
          </a:p>
          <a:p>
            <a:pPr lvl="1"/>
            <a:r>
              <a:rPr lang="en-GB" dirty="0" smtClean="0"/>
              <a:t> how far does it go in describing the real world? </a:t>
            </a:r>
          </a:p>
          <a:p>
            <a:pPr lvl="1"/>
            <a:r>
              <a:rPr lang="en-GB" dirty="0" smtClean="0"/>
              <a:t>How must you alter it to describe it better?</a:t>
            </a:r>
          </a:p>
          <a:p>
            <a:pPr lvl="1"/>
            <a:r>
              <a:rPr lang="en-GB" dirty="0" smtClean="0"/>
              <a:t>How can you further test it?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98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Science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Practical science is </a:t>
            </a:r>
            <a:r>
              <a:rPr lang="en-GB" dirty="0" smtClean="0"/>
              <a:t>about developing the </a:t>
            </a:r>
            <a:r>
              <a:rPr lang="en-GB" dirty="0" smtClean="0"/>
              <a:t>skills of </a:t>
            </a:r>
            <a:r>
              <a:rPr lang="en-GB" dirty="0" smtClean="0"/>
              <a:t>innovation </a:t>
            </a:r>
            <a:r>
              <a:rPr lang="en-GB" dirty="0" smtClean="0"/>
              <a:t>and creativity…..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How can we do an experiment to test out our ideas about the real world?</a:t>
            </a:r>
          </a:p>
          <a:p>
            <a:pPr lvl="1"/>
            <a:r>
              <a:rPr lang="en-GB" dirty="0" smtClean="0"/>
              <a:t>How well will this experiment test out our </a:t>
            </a:r>
            <a:r>
              <a:rPr lang="en-GB" dirty="0" smtClean="0"/>
              <a:t>theory?</a:t>
            </a:r>
            <a:endParaRPr lang="en-GB" dirty="0" smtClean="0"/>
          </a:p>
          <a:p>
            <a:pPr lvl="1"/>
            <a:r>
              <a:rPr lang="en-GB" dirty="0" smtClean="0"/>
              <a:t>How can we innovate and creatively make our experiment better? 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82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Science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Practical Science is about addressing problems and using the available technology to find a solution. </a:t>
            </a:r>
          </a:p>
          <a:p>
            <a:r>
              <a:rPr lang="en-GB" dirty="0" smtClean="0"/>
              <a:t>This is exactly the same challenge that small businesses face…..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How can I innovate and creatively make a solution to a problem:- a solution that I can sell? </a:t>
            </a:r>
          </a:p>
          <a:p>
            <a:pPr lvl="1"/>
            <a:r>
              <a:rPr lang="en-GB" dirty="0" smtClean="0"/>
              <a:t>What can I create that is entirely new and people will </a:t>
            </a:r>
            <a:r>
              <a:rPr lang="en-GB" dirty="0" smtClean="0"/>
              <a:t>want?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421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deliver Practical Science?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Without trained teachers…..</a:t>
            </a:r>
          </a:p>
          <a:p>
            <a:r>
              <a:rPr lang="en-GB" dirty="0" smtClean="0"/>
              <a:t>Without laboratories or technicians…</a:t>
            </a:r>
          </a:p>
          <a:p>
            <a:pPr lvl="1"/>
            <a:r>
              <a:rPr lang="en-GB" dirty="0" smtClean="0"/>
              <a:t>Of course with Robots..... Robot science laboratories that you can access on the Web….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560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Germany decided to set up a Robot Chemistry Laboratory…..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 believe it closed this year after 15 years with little progress and many problems. I can no longer find it on the web.</a:t>
            </a:r>
          </a:p>
          <a:p>
            <a:r>
              <a:rPr lang="en-GB" dirty="0" smtClean="0"/>
              <a:t>No others have been tried apart from robotising a few chemistry and physics experiments…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859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Astronomy with Robots is Ideal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/>
              <a:t>whole laboratory is </a:t>
            </a:r>
            <a:r>
              <a:rPr lang="en-GB" dirty="0" smtClean="0"/>
              <a:t>easily accessible: the </a:t>
            </a:r>
            <a:r>
              <a:rPr lang="en-GB" dirty="0" smtClean="0"/>
              <a:t>universe </a:t>
            </a:r>
            <a:r>
              <a:rPr lang="en-GB" dirty="0" smtClean="0"/>
              <a:t>goes over your head every </a:t>
            </a:r>
            <a:r>
              <a:rPr lang="en-GB" dirty="0" smtClean="0"/>
              <a:t>night…</a:t>
            </a:r>
            <a:endParaRPr lang="en-GB" dirty="0" smtClean="0"/>
          </a:p>
          <a:p>
            <a:r>
              <a:rPr lang="en-GB" dirty="0" smtClean="0"/>
              <a:t>With a robot telescope you can do everything that astronomers  can do. </a:t>
            </a:r>
            <a:endParaRPr lang="en-GB" dirty="0" smtClean="0"/>
          </a:p>
          <a:p>
            <a:r>
              <a:rPr lang="en-GB" dirty="0" smtClean="0"/>
              <a:t>Astronomy is the only practical science that can be robotised……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22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143000"/>
          </a:xfrm>
        </p:spPr>
        <p:txBody>
          <a:bodyPr>
            <a:noAutofit/>
          </a:bodyPr>
          <a:lstStyle/>
          <a:p>
            <a:r>
              <a:rPr lang="en-GB" sz="6000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n-GB" sz="6000" dirty="0" smtClean="0">
                <a:latin typeface="Aharoni" pitchFamily="2" charset="-79"/>
                <a:cs typeface="Aharoni" pitchFamily="2" charset="-79"/>
              </a:rPr>
            </a:br>
            <a:r>
              <a:rPr lang="en-GB" sz="6000" dirty="0" smtClean="0">
                <a:latin typeface="Aharoni" pitchFamily="2" charset="-79"/>
                <a:cs typeface="Aharoni" pitchFamily="2" charset="-79"/>
              </a:rPr>
              <a:t>Robotic Telescopes for Everyone</a:t>
            </a:r>
            <a:endParaRPr lang="en-GB" sz="9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93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b="1" dirty="0" smtClean="0"/>
              <a:t>John Baruch </a:t>
            </a:r>
          </a:p>
          <a:p>
            <a:pPr marL="0" indent="0">
              <a:buNone/>
            </a:pPr>
            <a:r>
              <a:rPr lang="en-GB" sz="4400" b="1" dirty="0" smtClean="0"/>
              <a:t>University of Bradford </a:t>
            </a:r>
          </a:p>
          <a:p>
            <a:pPr marL="0" indent="0">
              <a:buNone/>
            </a:pPr>
            <a:r>
              <a:rPr lang="en-GB" b="1" dirty="0" smtClean="0"/>
              <a:t>15 May 2014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93674-8895-4342-9587-6A22C9446D06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Astronomy can deliver Practical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The key for practical science is </a:t>
            </a:r>
          </a:p>
          <a:p>
            <a:pPr lvl="1"/>
            <a:r>
              <a:rPr lang="en-GB" dirty="0" smtClean="0"/>
              <a:t>being innovative and creative in the experiments to test out your </a:t>
            </a:r>
            <a:r>
              <a:rPr lang="en-GB" dirty="0" smtClean="0"/>
              <a:t>ideas</a:t>
            </a:r>
          </a:p>
          <a:p>
            <a:pPr lvl="1"/>
            <a:r>
              <a:rPr lang="en-GB" dirty="0" smtClean="0"/>
              <a:t>Thinking about why and how and how better…..</a:t>
            </a:r>
            <a:endParaRPr lang="en-GB" dirty="0" smtClean="0"/>
          </a:p>
          <a:p>
            <a:pPr lvl="1"/>
            <a:r>
              <a:rPr lang="en-GB" dirty="0" smtClean="0"/>
              <a:t>Having the tools to analyse the </a:t>
            </a:r>
            <a:r>
              <a:rPr lang="en-GB" dirty="0" smtClean="0"/>
              <a:t>results……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92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Bradford Robotic </a:t>
            </a:r>
            <a:r>
              <a:rPr lang="en-GB" dirty="0" smtClean="0"/>
              <a:t>Telescope(BRT)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The Bradford Robotic is an example of this</a:t>
            </a:r>
          </a:p>
          <a:p>
            <a:pPr lvl="1"/>
            <a:r>
              <a:rPr lang="en-GB" dirty="0" smtClean="0"/>
              <a:t>There are dozens of experiments that students can do in optical astronomy covering all the curricula that we know up to first year university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They need to think why these experiments and how they can make them better…..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BRT</a:t>
            </a:r>
            <a:r>
              <a:rPr lang="en-GB" dirty="0" smtClean="0"/>
              <a:t> delivers </a:t>
            </a:r>
            <a:r>
              <a:rPr lang="en-GB" dirty="0"/>
              <a:t>P</a:t>
            </a:r>
            <a:r>
              <a:rPr lang="en-GB" dirty="0" smtClean="0"/>
              <a:t>ractical Science</a:t>
            </a:r>
            <a:r>
              <a:rPr lang="en-GB" dirty="0" smtClean="0"/>
              <a:t>……</a:t>
            </a:r>
          </a:p>
          <a:p>
            <a:r>
              <a:rPr lang="en-GB" dirty="0" smtClean="0"/>
              <a:t>Practical science develops the skills of innovation and creativity…..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686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Practical Science – Do governments know?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Yes and no.</a:t>
            </a:r>
          </a:p>
          <a:p>
            <a:pPr lvl="1"/>
            <a:r>
              <a:rPr lang="en-GB" dirty="0" smtClean="0"/>
              <a:t>This year the Bradford Robotic Telescope led the presentation to the British Government from the research Council showing how we were contributing to building a knowledge economy…</a:t>
            </a:r>
          </a:p>
          <a:p>
            <a:r>
              <a:rPr lang="en-GB" dirty="0" smtClean="0"/>
              <a:t>In Ireland, China and Poland there are projects going on to demonstrate the value of astronomy</a:t>
            </a:r>
          </a:p>
          <a:p>
            <a:r>
              <a:rPr lang="en-GB" dirty="0" smtClean="0"/>
              <a:t>Nature 13 March 2014 has a piece about the importance of practical science and robotic telescopes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664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e.g. Practical Science in China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Practical Science is not taught in Chinese Schools</a:t>
            </a:r>
          </a:p>
          <a:p>
            <a:r>
              <a:rPr lang="en-GB" dirty="0" smtClean="0"/>
              <a:t>The Chinese Government is very keen to include creativity and innovation in their education system….</a:t>
            </a:r>
          </a:p>
          <a:p>
            <a:r>
              <a:rPr lang="en-GB" dirty="0" smtClean="0"/>
              <a:t>they see practical science as a route to </a:t>
            </a:r>
            <a:r>
              <a:rPr lang="en-GB" dirty="0" smtClean="0"/>
              <a:t>developing innovation </a:t>
            </a:r>
            <a:r>
              <a:rPr lang="en-GB" dirty="0" smtClean="0"/>
              <a:t>and creativity….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63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Chinese Examination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In China everything is determined by your marks in the Chinese School Leaving Examination – the </a:t>
            </a:r>
            <a:r>
              <a:rPr lang="en-GB" dirty="0" err="1" smtClean="0"/>
              <a:t>Gaokao</a:t>
            </a:r>
            <a:r>
              <a:rPr lang="zh-CN" altLang="en-US" dirty="0"/>
              <a:t>：</a:t>
            </a:r>
            <a:r>
              <a:rPr lang="en-GB" dirty="0" smtClean="0"/>
              <a:t> </a:t>
            </a:r>
            <a:r>
              <a:rPr lang="zh-CN" altLang="en-US" dirty="0" smtClean="0"/>
              <a:t>高考。</a:t>
            </a:r>
            <a:endParaRPr lang="en-GB" dirty="0" smtClean="0"/>
          </a:p>
          <a:p>
            <a:r>
              <a:rPr lang="en-GB" dirty="0" smtClean="0"/>
              <a:t>This year a pilot programme is running in the Beijing Area </a:t>
            </a:r>
            <a:r>
              <a:rPr lang="en-GB" dirty="0" smtClean="0"/>
              <a:t>(about </a:t>
            </a:r>
            <a:r>
              <a:rPr lang="en-GB" dirty="0" smtClean="0"/>
              <a:t>30 </a:t>
            </a:r>
            <a:r>
              <a:rPr lang="en-GB" dirty="0" err="1" smtClean="0"/>
              <a:t>mllion</a:t>
            </a:r>
            <a:r>
              <a:rPr lang="en-GB" dirty="0" smtClean="0"/>
              <a:t> </a:t>
            </a:r>
            <a:r>
              <a:rPr lang="en-GB" dirty="0" smtClean="0"/>
              <a:t>people) </a:t>
            </a:r>
            <a:r>
              <a:rPr lang="en-GB" dirty="0" smtClean="0"/>
              <a:t>in which a practical science project can contribute to the </a:t>
            </a:r>
            <a:r>
              <a:rPr lang="en-GB" dirty="0" err="1" smtClean="0"/>
              <a:t>Gaokao</a:t>
            </a:r>
            <a:r>
              <a:rPr lang="en-GB" dirty="0" smtClean="0"/>
              <a:t> marks.</a:t>
            </a:r>
          </a:p>
          <a:p>
            <a:r>
              <a:rPr lang="en-GB" dirty="0" smtClean="0"/>
              <a:t>The only project listed is the Bradford Robotic Telescope!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624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Future for Robotic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Europe….</a:t>
            </a:r>
          </a:p>
          <a:p>
            <a:pPr lvl="1"/>
            <a:r>
              <a:rPr lang="en-GB" dirty="0" smtClean="0"/>
              <a:t>A major item must be delivering practical science for school children.</a:t>
            </a:r>
          </a:p>
          <a:p>
            <a:pPr lvl="1"/>
            <a:r>
              <a:rPr lang="en-GB" dirty="0" smtClean="0"/>
              <a:t>We would be very pleased to work with others to develop such a practical science network.</a:t>
            </a:r>
          </a:p>
          <a:p>
            <a:pPr lvl="1"/>
            <a:r>
              <a:rPr lang="en-GB" dirty="0" smtClean="0"/>
              <a:t>A telescope which delivers practical science for 50% of the time can spend the remaining 50% servicing research and amateur astronomers.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852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Delivering Practical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99.9% of the BRT </a:t>
            </a:r>
            <a:r>
              <a:rPr lang="en-GB" dirty="0" smtClean="0"/>
              <a:t>users developing innovation </a:t>
            </a:r>
            <a:r>
              <a:rPr lang="en-GB" dirty="0" smtClean="0"/>
              <a:t>and creativity follow the paths laid out and ask for standard observations. </a:t>
            </a:r>
            <a:r>
              <a:rPr lang="en-GB" dirty="0" smtClean="0"/>
              <a:t>Thus </a:t>
            </a:r>
            <a:r>
              <a:rPr lang="en-GB" dirty="0" smtClean="0"/>
              <a:t>we can service a million users.</a:t>
            </a:r>
          </a:p>
          <a:p>
            <a:r>
              <a:rPr lang="en-GB" dirty="0" smtClean="0"/>
              <a:t>We </a:t>
            </a:r>
            <a:r>
              <a:rPr lang="en-GB" dirty="0" smtClean="0"/>
              <a:t>now have </a:t>
            </a:r>
            <a:r>
              <a:rPr lang="en-GB" dirty="0" smtClean="0"/>
              <a:t>150,000 users. Most are school children and they have the priority. Most of the </a:t>
            </a:r>
            <a:r>
              <a:rPr lang="en-GB" dirty="0" smtClean="0"/>
              <a:t>telescope time </a:t>
            </a:r>
            <a:r>
              <a:rPr lang="en-GB" dirty="0" smtClean="0"/>
              <a:t>is taken with amateur astronomers and research programmes. </a:t>
            </a:r>
          </a:p>
          <a:p>
            <a:r>
              <a:rPr lang="en-GB" dirty="0" smtClean="0"/>
              <a:t>BUT </a:t>
            </a:r>
            <a:r>
              <a:rPr lang="en-GB" dirty="0" smtClean="0"/>
              <a:t>the BRT </a:t>
            </a:r>
            <a:r>
              <a:rPr lang="en-GB" dirty="0" smtClean="0"/>
              <a:t>needs to be introduced by Astronomers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8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GB" sz="5400" dirty="0" smtClean="0"/>
              <a:t>Space is also really exciting.....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4400" dirty="0" smtClean="0"/>
              <a:t>Rosetta</a:t>
            </a:r>
          </a:p>
          <a:p>
            <a:r>
              <a:rPr lang="en-GB" sz="4400" dirty="0" smtClean="0"/>
              <a:t>Mars</a:t>
            </a:r>
          </a:p>
          <a:p>
            <a:r>
              <a:rPr lang="en-GB" sz="4400" dirty="0" smtClean="0"/>
              <a:t>The new interest in the Moon</a:t>
            </a:r>
          </a:p>
          <a:p>
            <a:r>
              <a:rPr lang="en-GB" sz="4400" dirty="0" smtClean="0"/>
              <a:t>The search for life</a:t>
            </a:r>
          </a:p>
          <a:p>
            <a:r>
              <a:rPr lang="en-GB" sz="4400" dirty="0" smtClean="0"/>
              <a:t>The new really big telescopes</a:t>
            </a:r>
          </a:p>
          <a:p>
            <a:r>
              <a:rPr lang="en-GB" sz="4400" dirty="0" smtClean="0"/>
              <a:t>Gravitational Waves….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86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8" name="Picture 5" descr="PIA04413_mars-exploration-rover_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4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5D46-6A68-48E2-9737-FFE73A8EC21A}" type="datetime3">
              <a:rPr lang="en-GB" altLang="en-US" smtClean="0">
                <a:solidFill>
                  <a:srgbClr val="000000"/>
                </a:solidFill>
              </a:rPr>
              <a:t>15 May, 2014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 smtClean="0">
                <a:solidFill>
                  <a:srgbClr val="000000"/>
                </a:solidFill>
              </a:rPr>
              <a:t>John Baruch Bologna 2014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737232" y="609600"/>
            <a:ext cx="720969" cy="1143000"/>
          </a:xfrm>
        </p:spPr>
        <p:txBody>
          <a:bodyPr/>
          <a:lstStyle/>
          <a:p>
            <a:endParaRPr lang="en-GB" altLang="en-US" sz="3600" dirty="0"/>
          </a:p>
        </p:txBody>
      </p:sp>
      <p:pic>
        <p:nvPicPr>
          <p:cNvPr id="71683" name="Picture 3" descr="moon_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99392"/>
            <a:ext cx="818642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5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Robotic Telescopes are much more important than you dreamed….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Newton introduced his laws of motion and changed the world…..</a:t>
            </a:r>
          </a:p>
          <a:p>
            <a:r>
              <a:rPr lang="en-GB" dirty="0" smtClean="0"/>
              <a:t>We are introducing Robotic telescopes with the potential to change the world!</a:t>
            </a:r>
          </a:p>
          <a:p>
            <a:r>
              <a:rPr lang="en-GB" dirty="0" smtClean="0"/>
              <a:t>How?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997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2B3C-0C1D-4B28-8941-9C71541E22E4}" type="datetime3">
              <a:rPr lang="en-GB" smtClean="0"/>
              <a:t>15 May, 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pic>
        <p:nvPicPr>
          <p:cNvPr id="2050" name="Picture 2" descr="http://photojournal.jpl.nasa.gov/jpegMod/PIA18071_mod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1596"/>
            <a:ext cx="6696744" cy="67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509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84" y="0"/>
            <a:ext cx="9228932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5D42-63A4-4D0D-8B8A-863A988C01FB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780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best finder of planets: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90F5-11AE-4A02-92E0-4A56889797C2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250"/>
            <a:ext cx="9036496" cy="5558297"/>
          </a:xfrm>
        </p:spPr>
      </p:pic>
      <p:sp>
        <p:nvSpPr>
          <p:cNvPr id="10" name="TextBox 9"/>
          <p:cNvSpPr txBox="1"/>
          <p:nvPr/>
        </p:nvSpPr>
        <p:spPr>
          <a:xfrm>
            <a:off x="323528" y="155679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The </a:t>
            </a:r>
            <a:r>
              <a:rPr lang="en-GB" sz="4000" dirty="0" err="1" smtClean="0">
                <a:solidFill>
                  <a:schemeClr val="bg1"/>
                </a:solidFill>
              </a:rPr>
              <a:t>Nasa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 err="1" smtClean="0">
                <a:solidFill>
                  <a:schemeClr val="bg1"/>
                </a:solidFill>
              </a:rPr>
              <a:t>Kepler</a:t>
            </a:r>
            <a:r>
              <a:rPr lang="en-GB" sz="4000" dirty="0" smtClean="0">
                <a:solidFill>
                  <a:schemeClr val="bg1"/>
                </a:solidFill>
              </a:rPr>
              <a:t> Satellite: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8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Radio Telescope: total area 1km square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DB05-E0C3-43A4-A861-12A311D8C086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0"/>
          <a:stretch/>
        </p:blipFill>
        <p:spPr bwMode="auto">
          <a:xfrm>
            <a:off x="539552" y="1364777"/>
            <a:ext cx="8064896" cy="546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3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Bigger telescopes: 40m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002" y="0"/>
            <a:ext cx="10109712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E805-8BBE-4E4F-96F4-01EBEE4DBD7A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5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A new description of the Universe in 2009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4000" dirty="0" smtClean="0"/>
          </a:p>
          <a:p>
            <a:r>
              <a:rPr lang="en-GB" sz="4000" dirty="0" smtClean="0"/>
              <a:t>Not Billions of galaxies with billions of stars</a:t>
            </a:r>
          </a:p>
          <a:p>
            <a:endParaRPr lang="en-GB" dirty="0"/>
          </a:p>
          <a:p>
            <a:r>
              <a:rPr lang="en-GB" sz="4000" dirty="0" smtClean="0"/>
              <a:t>Now Billions of galaxies with billions of PLANETS</a:t>
            </a:r>
            <a:endParaRPr lang="en-GB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6F98-80A5-4267-84ED-23B4D4F21E5F}" type="datetime3">
              <a:rPr lang="en-GB" smtClean="0">
                <a:solidFill>
                  <a:prstClr val="white"/>
                </a:solidFill>
              </a:rPr>
              <a:t>15 May, 2014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John Baruch Bologna 2014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3251-6480-4680-900E-EE3A515CF8B1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2057400"/>
            <a:ext cx="16459200" cy="109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73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722" y="0"/>
            <a:ext cx="9801818" cy="68304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 Robotic Telescope for Practical Science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4B05-C660-4941-AE4A-4BDBBED7297C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031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Astronomy: Exciting and Important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Astronomy does hold a key to generating jobs in future knowledge economies. </a:t>
            </a:r>
          </a:p>
          <a:p>
            <a:r>
              <a:rPr lang="en-GB" dirty="0" smtClean="0"/>
              <a:t>How can astronomers with robotic telescopes deliver</a:t>
            </a:r>
          </a:p>
          <a:p>
            <a:r>
              <a:rPr lang="en-GB" dirty="0" smtClean="0"/>
              <a:t>How can they persuade Government that they are still as important as Newton……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899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We need to create jobs for our people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skills of innovation and creativity open up the Knowledge Economy….</a:t>
            </a:r>
          </a:p>
          <a:p>
            <a:r>
              <a:rPr lang="en-GB" dirty="0" smtClean="0"/>
              <a:t>Practical Science is the route into developing technological innovation and creativity</a:t>
            </a:r>
          </a:p>
          <a:p>
            <a:r>
              <a:rPr lang="en-GB" dirty="0" smtClean="0"/>
              <a:t>Astronomy is the only practical science that can be robotised and delivered on a mass basis. </a:t>
            </a:r>
          </a:p>
          <a:p>
            <a:r>
              <a:rPr lang="en-GB" dirty="0" smtClean="0"/>
              <a:t>Robot Telescopes can change the world……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39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Newton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His three laws of motion were derived from astronomy….</a:t>
            </a:r>
          </a:p>
          <a:p>
            <a:r>
              <a:rPr lang="en-GB" dirty="0" smtClean="0"/>
              <a:t>They were applied elsewhere and powered the industrial revolution….</a:t>
            </a:r>
          </a:p>
          <a:p>
            <a:pPr lvl="1"/>
            <a:r>
              <a:rPr lang="en-GB" dirty="0" smtClean="0"/>
              <a:t>Machines of all kinds…</a:t>
            </a:r>
          </a:p>
          <a:p>
            <a:pPr lvl="1"/>
            <a:r>
              <a:rPr lang="en-GB" dirty="0" smtClean="0"/>
              <a:t>Steam Engines, Guns and Rockets</a:t>
            </a:r>
          </a:p>
          <a:p>
            <a:pPr lvl="1"/>
            <a:r>
              <a:rPr lang="en-GB" dirty="0" smtClean="0"/>
              <a:t>Railways and Cars</a:t>
            </a:r>
          </a:p>
          <a:p>
            <a:pPr lvl="1"/>
            <a:r>
              <a:rPr lang="en-GB" dirty="0" smtClean="0"/>
              <a:t>Petrol engines – jets and aircraft…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770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t="12954"/>
          <a:stretch/>
        </p:blipFill>
        <p:spPr>
          <a:xfrm>
            <a:off x="0" y="-21744"/>
            <a:ext cx="9171947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FBB8-121F-49F7-BD1F-F63BAC8ADE34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612560" cy="387444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              </a:t>
            </a:r>
            <a:br>
              <a:rPr lang="en-GB" dirty="0" smtClean="0"/>
            </a:br>
            <a:r>
              <a:rPr lang="en-GB" dirty="0"/>
              <a:t> </a:t>
            </a:r>
            <a:r>
              <a:rPr lang="en-GB" dirty="0" smtClean="0"/>
              <a:t>           </a:t>
            </a:r>
            <a:r>
              <a:rPr lang="en-GB" sz="8000" dirty="0" smtClean="0"/>
              <a:t>Thank – you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http://www.telescope.org</a:t>
            </a:r>
            <a:br>
              <a:rPr lang="en-GB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-GB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http://schools.telescope.org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6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6000"/>
            <a:ext cx="9344089" cy="71848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A7C-1C8E-47B9-8AA3-FEBC0A2865CE}" type="datetime3">
              <a:rPr lang="en-GB" smtClean="0">
                <a:solidFill>
                  <a:prstClr val="white"/>
                </a:solidFill>
              </a:rPr>
              <a:t>15 May, 2014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John Baruch Bologna 2014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187624"/>
            <a:ext cx="97536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3463-F078-4D19-8C77-1D20E5AE29C0}" type="datetime3">
              <a:rPr lang="en-GB" smtClean="0">
                <a:solidFill>
                  <a:prstClr val="white"/>
                </a:solidFill>
              </a:rPr>
              <a:t>15 May, 2014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John Baruch Bologna 2014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2" y="-531440"/>
            <a:ext cx="7204704" cy="73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6" t="50000"/>
          <a:stretch/>
        </p:blipFill>
        <p:spPr>
          <a:xfrm>
            <a:off x="-45912" y="0"/>
            <a:ext cx="9189912" cy="6858000"/>
          </a:xfrm>
          <a:prstGeom prst="rect">
            <a:avLst/>
          </a:prstGeom>
        </p:spPr>
      </p:pic>
      <p:sp>
        <p:nvSpPr>
          <p:cNvPr id="460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6" name="Picture 5" descr="europ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43" y="0"/>
            <a:ext cx="69547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6" t="50000"/>
          <a:stretch/>
        </p:blipFill>
        <p:spPr>
          <a:xfrm>
            <a:off x="-45912" y="0"/>
            <a:ext cx="9189912" cy="6858000"/>
          </a:xfrm>
          <a:prstGeom prst="rect">
            <a:avLst/>
          </a:prstGeom>
        </p:spPr>
      </p:pic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B04EA6-4D8A-4306-A288-558D76EE6E1A}" type="datetime3">
              <a:rPr lang="en-GB" sz="1400" smtClean="0">
                <a:solidFill>
                  <a:prstClr val="black"/>
                </a:solidFill>
              </a:rPr>
              <a:t>15 May, 2014</a:t>
            </a:fld>
            <a:endParaRPr lang="en-US" sz="1400" smtClean="0">
              <a:solidFill>
                <a:prstClr val="black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smtClean="0">
                <a:solidFill>
                  <a:prstClr val="black"/>
                </a:solidFill>
              </a:rPr>
              <a:t>John Baruch Bologna 2014</a:t>
            </a:r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844062" y="381000"/>
            <a:ext cx="7614138" cy="1143000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Details of the surface of Europa</a:t>
            </a:r>
            <a:br>
              <a:rPr lang="en-GB" sz="3600" dirty="0" smtClean="0">
                <a:solidFill>
                  <a:schemeClr val="bg1"/>
                </a:solidFill>
              </a:rPr>
            </a:br>
            <a:endParaRPr lang="en-GB" sz="3600" dirty="0" smtClean="0">
              <a:solidFill>
                <a:schemeClr val="bg1"/>
              </a:solidFill>
            </a:endParaRPr>
          </a:p>
        </p:txBody>
      </p:sp>
      <p:pic>
        <p:nvPicPr>
          <p:cNvPr id="47110" name="Picture 3" descr="Europaraf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676401"/>
            <a:ext cx="8510954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6" t="50000"/>
          <a:stretch/>
        </p:blipFill>
        <p:spPr>
          <a:xfrm>
            <a:off x="-45912" y="0"/>
            <a:ext cx="9189912" cy="6858000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Europa</a:t>
            </a:r>
          </a:p>
        </p:txBody>
      </p:sp>
      <p:sp>
        <p:nvSpPr>
          <p:cNvPr id="481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4066A4-542F-4340-A920-D0A8941BDAE2}" type="datetime3">
              <a:rPr lang="en-GB" sz="1400" smtClean="0">
                <a:solidFill>
                  <a:prstClr val="black"/>
                </a:solidFill>
              </a:rPr>
              <a:t>15 May, 2014</a:t>
            </a:fld>
            <a:endParaRPr lang="en-US" sz="1400" smtClean="0">
              <a:solidFill>
                <a:prstClr val="black"/>
              </a:solidFill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smtClean="0">
                <a:solidFill>
                  <a:prstClr val="black"/>
                </a:solidFill>
              </a:rPr>
              <a:t>John Baruch Bologna 2014</a:t>
            </a:r>
            <a:endParaRPr lang="en-GB" sz="1400">
              <a:solidFill>
                <a:prstClr val="black"/>
              </a:solidFill>
            </a:endParaRPr>
          </a:p>
        </p:txBody>
      </p:sp>
      <p:pic>
        <p:nvPicPr>
          <p:cNvPr id="48134" name="Picture 5" descr="eurosch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85" y="39688"/>
            <a:ext cx="4510454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92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7051-860D-4933-8071-B1936F63F1D7}" type="datetime3">
              <a:rPr lang="en-GB" smtClean="0"/>
              <a:t>15 May, 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  <p:pic>
        <p:nvPicPr>
          <p:cNvPr id="3074" name="Picture 2" descr="http://photojournal.jpl.nasa.gov/jpegMod/PIA14578_mod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8" y="-2681318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885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There is a great interest in finding Earth like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Bigger telescopes</a:t>
            </a:r>
          </a:p>
          <a:p>
            <a:endParaRPr lang="en-GB" dirty="0"/>
          </a:p>
          <a:p>
            <a:r>
              <a:rPr lang="en-GB" dirty="0" smtClean="0"/>
              <a:t>SETI</a:t>
            </a:r>
          </a:p>
          <a:p>
            <a:endParaRPr lang="en-GB" dirty="0"/>
          </a:p>
          <a:p>
            <a:r>
              <a:rPr lang="en-GB" dirty="0" smtClean="0"/>
              <a:t>Radio telescopes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D26-7233-4444-8282-53CA12925520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4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-5397" r="-10412" b="30809"/>
          <a:stretch/>
        </p:blipFill>
        <p:spPr bwMode="auto">
          <a:xfrm>
            <a:off x="-36512" y="-603448"/>
            <a:ext cx="10257482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Our Galaxy- the Milky Way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200,000 Million stars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With the chance of finding an Earth like planet the same as winning the lottery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1 in 14 million 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There will be about 14,000 Earths in our Galaxy!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Earth-like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planets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found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zh-CN" dirty="0" smtClean="0">
                <a:latin typeface="Times New Roman" pitchFamily="18" charset="0"/>
                <a:cs typeface="Times New Roman" pitchFamily="18" charset="0"/>
              </a:rPr>
              <a:t>almost every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week.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5AC3-E46B-46EF-A12A-99F9AEC67D79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2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live in exciting times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When I went to school…</a:t>
            </a:r>
          </a:p>
          <a:p>
            <a:pPr lvl="1"/>
            <a:r>
              <a:rPr lang="en-GB" dirty="0" smtClean="0"/>
              <a:t>Only 9 planets  - Pluto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This week we have reached 4624 possible </a:t>
            </a:r>
            <a:r>
              <a:rPr lang="en-GB" dirty="0" err="1" smtClean="0"/>
              <a:t>exo</a:t>
            </a:r>
            <a:r>
              <a:rPr lang="en-GB" dirty="0" smtClean="0"/>
              <a:t>-planets going around 764 stars with 1022 confirmed almost all within 300 light years of our Sun. Our galaxy is 100,000 light years in diameter (0.3%)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6041-DF02-4136-AAEE-F05FD967A556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7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can Astronomy repeat</a:t>
            </a:r>
            <a:r>
              <a:rPr lang="en-GB" dirty="0" smtClean="0"/>
              <a:t>…..?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with </a:t>
            </a:r>
            <a:r>
              <a:rPr lang="en-GB" dirty="0"/>
              <a:t>Robot telescopes </a:t>
            </a:r>
            <a:r>
              <a:rPr lang="en-GB" dirty="0" smtClean="0"/>
              <a:t>it can make a massive contributions to our economies……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453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6" y="332656"/>
            <a:ext cx="9073008" cy="597666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5A6B-D291-4D5D-92F1-0225AC2E3B5E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1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332"/>
            <a:ext cx="9036496" cy="1143000"/>
          </a:xfrm>
        </p:spPr>
        <p:txBody>
          <a:bodyPr>
            <a:noAutofit/>
          </a:bodyPr>
          <a:lstStyle/>
          <a:p>
            <a:r>
              <a:rPr lang="en-GB" sz="4000" dirty="0" err="1" smtClean="0"/>
              <a:t>Kepler</a:t>
            </a:r>
            <a:r>
              <a:rPr lang="en-GB" sz="4000" dirty="0" smtClean="0"/>
              <a:t> stares at thousands of nearby Stars</a:t>
            </a:r>
            <a:endParaRPr lang="en-GB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A9F5-4689-44FA-AD3C-4E0653E23512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041"/>
            <a:ext cx="8905875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8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 this small area of sky </a:t>
            </a:r>
            <a:r>
              <a:rPr lang="en-GB" dirty="0" err="1" smtClean="0"/>
              <a:t>Kepler</a:t>
            </a:r>
            <a:r>
              <a:rPr lang="en-GB" dirty="0" smtClean="0"/>
              <a:t> has found:-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en-GB" dirty="0" smtClean="0"/>
              <a:t>2165 	Double eclipsing stars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3538 	Possible planets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242	Confirmed planets</a:t>
            </a:r>
          </a:p>
          <a:p>
            <a:endParaRPr lang="en-GB" dirty="0"/>
          </a:p>
          <a:p>
            <a:r>
              <a:rPr lang="en-GB" dirty="0" smtClean="0"/>
              <a:t>5         Rocky planets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529B-2240-409E-AA73-D1A91F7C84DB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8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Tatoo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2" y="548680"/>
            <a:ext cx="3528394" cy="5577483"/>
          </a:xfrm>
        </p:spPr>
        <p:txBody>
          <a:bodyPr/>
          <a:lstStyle/>
          <a:p>
            <a:r>
              <a:rPr lang="en-GB" dirty="0" smtClean="0"/>
              <a:t>The Super Wasp Planet finder in the Canary Islands </a:t>
            </a:r>
          </a:p>
          <a:p>
            <a:r>
              <a:rPr lang="en-GB" sz="4000" dirty="0" smtClean="0"/>
              <a:t>65 planets found.</a:t>
            </a:r>
            <a:endParaRPr lang="en-GB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E7D0-4366-4A82-8BBD-C41CA860DD61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616623" cy="672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4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-5397" r="-10412" b="30809"/>
          <a:stretch/>
        </p:blipFill>
        <p:spPr bwMode="auto">
          <a:xfrm>
            <a:off x="-36512" y="-603448"/>
            <a:ext cx="10257482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200E-FFED-433D-8A13-F7CF2C029757}" type="datetime3">
              <a:rPr lang="en-GB" smtClean="0">
                <a:solidFill>
                  <a:prstClr val="white"/>
                </a:solidFill>
              </a:rPr>
              <a:t>15 May, 2014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John Baruch Bologna 2014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88DA-8BE1-44C6-B281-9E9B083F193A}" type="datetime3">
              <a:rPr lang="en-GB" smtClean="0">
                <a:solidFill>
                  <a:prstClr val="white"/>
                </a:solidFill>
              </a:rPr>
              <a:t>15 May, 2014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John Baruch Bologna 2014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187624"/>
            <a:ext cx="97536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5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DDA4-8048-414B-B4D8-B75D394B23C8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675"/>
            <a:ext cx="7056784" cy="691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2431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88" y="0"/>
            <a:ext cx="91858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9"/>
            <a:ext cx="3682752" cy="648072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Tatooine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3CEA-3297-45DB-AAAE-D3F986CB9C34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9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9" name="ShockwaveFlash1" r:id="rId2" imgW="5545080" imgH="5905440"/>
        </mc:Choice>
        <mc:Fallback>
          <p:control name="ShockwaveFlash1" r:id="rId2" imgW="5545080" imgH="590544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9613" y="692150"/>
                  <a:ext cx="5545137" cy="5905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129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52DC-CF24-4A3F-89C4-0E4465E89774}" type="datetime3">
              <a:rPr lang="en-GB" smtClean="0"/>
              <a:t>15 May, 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2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Unemployment is a massive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GB" dirty="0" smtClean="0"/>
              <a:t>nemployment for the young</a:t>
            </a:r>
          </a:p>
          <a:p>
            <a:r>
              <a:rPr lang="en-GB" dirty="0" smtClean="0"/>
              <a:t>Unemployment for older people caught up in Change…</a:t>
            </a:r>
          </a:p>
          <a:p>
            <a:pPr lvl="1"/>
            <a:r>
              <a:rPr lang="en-GB" dirty="0" smtClean="0"/>
              <a:t>Change to move manufacturing to low wage economies</a:t>
            </a:r>
          </a:p>
          <a:p>
            <a:pPr lvl="1"/>
            <a:r>
              <a:rPr lang="en-GB" dirty="0" smtClean="0"/>
              <a:t>Change to move service industries to low wage economies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384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187624"/>
            <a:ext cx="97536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A5B29-7BE8-4675-9853-9581D76D6209}" type="datetime3">
              <a:rPr lang="en-GB" smtClean="0">
                <a:solidFill>
                  <a:prstClr val="white"/>
                </a:solidFill>
              </a:rPr>
              <a:t>15 May, 2014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John Baruch Bologna 2014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2" y="-531440"/>
            <a:ext cx="7204704" cy="73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We need the skills for innovation and creativity – for a Knowledge Economy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It is developing the skills of innovation and creativity that robotic telescopes can deliver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05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is</a:t>
            </a:r>
            <a:r>
              <a:rPr lang="en-GB" dirty="0" smtClean="0"/>
              <a:t> </a:t>
            </a:r>
            <a:r>
              <a:rPr lang="en-GB" dirty="0" smtClean="0"/>
              <a:t>the Knowledge </a:t>
            </a:r>
            <a:r>
              <a:rPr lang="en-GB" dirty="0" smtClean="0"/>
              <a:t>Economy?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World Bank, the UN and many other detail a knowledge economy and what it requires…</a:t>
            </a:r>
          </a:p>
          <a:p>
            <a:r>
              <a:rPr lang="en-GB" dirty="0" smtClean="0"/>
              <a:t>A knowledge economy is where design and innovation in new products and services is the key to the economy with robots doing the manufacturing and most of the services….</a:t>
            </a:r>
          </a:p>
          <a:p>
            <a:r>
              <a:rPr lang="en-GB" dirty="0" smtClean="0"/>
              <a:t>There </a:t>
            </a:r>
            <a:r>
              <a:rPr lang="en-GB" dirty="0" smtClean="0"/>
              <a:t>are </a:t>
            </a:r>
            <a:r>
              <a:rPr lang="en-GB" dirty="0" smtClean="0"/>
              <a:t>vast </a:t>
            </a:r>
            <a:r>
              <a:rPr lang="en-GB" dirty="0" smtClean="0"/>
              <a:t>opportunities with innovation </a:t>
            </a:r>
            <a:r>
              <a:rPr lang="en-GB" dirty="0" smtClean="0"/>
              <a:t>and creativity……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7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K</a:t>
            </a:r>
            <a:r>
              <a:rPr lang="en-GB" dirty="0" smtClean="0"/>
              <a:t>nowledge Economy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Robots make the mass produced products</a:t>
            </a:r>
          </a:p>
          <a:p>
            <a:r>
              <a:rPr lang="en-GB" dirty="0" smtClean="0"/>
              <a:t>People innovate to make the products better</a:t>
            </a:r>
          </a:p>
          <a:p>
            <a:r>
              <a:rPr lang="en-GB" dirty="0" smtClean="0"/>
              <a:t>Localisation of fashion and design in food furniture, clothing, and more specialist products such as classic cars….</a:t>
            </a:r>
          </a:p>
          <a:p>
            <a:r>
              <a:rPr lang="en-GB" dirty="0" smtClean="0"/>
              <a:t>Creative industries in film, TV, and all the new media…</a:t>
            </a:r>
          </a:p>
          <a:p>
            <a:r>
              <a:rPr lang="en-GB" dirty="0" smtClean="0"/>
              <a:t>Exploitation of the revolution in materials and bio materials making many new products possible. 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4904-5C04-436C-B477-6F728D9149B2}" type="datetime3">
              <a:rPr lang="en-GB" smtClean="0"/>
              <a:t>15 May,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John Baruch Bologna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179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1837</Words>
  <Application>Microsoft Office PowerPoint</Application>
  <PresentationFormat>On-screen Show (4:3)</PresentationFormat>
  <Paragraphs>330</Paragraphs>
  <Slides>60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Growing and Sustaining a Community of Telescope Users </vt:lpstr>
      <vt:lpstr> Robotic Telescopes for Everyone</vt:lpstr>
      <vt:lpstr>Robotic Telescopes are much more important than you dreamed….</vt:lpstr>
      <vt:lpstr>Newton</vt:lpstr>
      <vt:lpstr>How can Astronomy repeat…..?</vt:lpstr>
      <vt:lpstr>Unemployment is a massive problem</vt:lpstr>
      <vt:lpstr>We need the skills for innovation and creativity – for a Knowledge Economy</vt:lpstr>
      <vt:lpstr>What is the Knowledge Economy?</vt:lpstr>
      <vt:lpstr>The Knowledge Economy</vt:lpstr>
      <vt:lpstr>Jobs in the Knowledge Economy</vt:lpstr>
      <vt:lpstr>Knowledge Economy Requirements</vt:lpstr>
      <vt:lpstr>Practical Science </vt:lpstr>
      <vt:lpstr>Practical Science (2)</vt:lpstr>
      <vt:lpstr>What is Practical Science?</vt:lpstr>
      <vt:lpstr>Practical Science </vt:lpstr>
      <vt:lpstr>Practical Science </vt:lpstr>
      <vt:lpstr>How to deliver Practical Science?</vt:lpstr>
      <vt:lpstr>Germany decided to set up a Robot Chemistry Laboratory…..</vt:lpstr>
      <vt:lpstr>Astronomy with Robots is Ideal</vt:lpstr>
      <vt:lpstr>Astronomy can deliver Practical Science</vt:lpstr>
      <vt:lpstr>The Bradford Robotic Telescope(BRT) </vt:lpstr>
      <vt:lpstr>Practical Science – Do governments know? </vt:lpstr>
      <vt:lpstr>e.g. Practical Science in China</vt:lpstr>
      <vt:lpstr>The Chinese Examination System</vt:lpstr>
      <vt:lpstr>The Future for Robotic Telescopes</vt:lpstr>
      <vt:lpstr>Delivering Practical Science</vt:lpstr>
      <vt:lpstr>Space is also really exciting.....</vt:lpstr>
      <vt:lpstr>PowerPoint Presentation</vt:lpstr>
      <vt:lpstr>PowerPoint Presentation</vt:lpstr>
      <vt:lpstr>PowerPoint Presentation</vt:lpstr>
      <vt:lpstr>PowerPoint Presentation</vt:lpstr>
      <vt:lpstr>The best finder of planets:</vt:lpstr>
      <vt:lpstr>Radio Telescope: total area 1km square</vt:lpstr>
      <vt:lpstr>Bigger telescopes: 40m</vt:lpstr>
      <vt:lpstr>A new description of the Universe in 2009</vt:lpstr>
      <vt:lpstr>PowerPoint Presentation</vt:lpstr>
      <vt:lpstr>A Robotic Telescope for Practical Science</vt:lpstr>
      <vt:lpstr>Astronomy: Exciting and Important</vt:lpstr>
      <vt:lpstr>We need to create jobs for our people</vt:lpstr>
      <vt:lpstr>                                Thank – you   http://www.telescope.org http://schools.telescope.org      </vt:lpstr>
      <vt:lpstr>PowerPoint Presentation</vt:lpstr>
      <vt:lpstr> </vt:lpstr>
      <vt:lpstr>PowerPoint Presentation</vt:lpstr>
      <vt:lpstr>Details of the surface of Europa </vt:lpstr>
      <vt:lpstr>Europa</vt:lpstr>
      <vt:lpstr>PowerPoint Presentation</vt:lpstr>
      <vt:lpstr>There is a great interest in finding Earth like planets</vt:lpstr>
      <vt:lpstr>Our Galaxy- the Milky Way </vt:lpstr>
      <vt:lpstr>We live in exciting times</vt:lpstr>
      <vt:lpstr>PowerPoint Presentation</vt:lpstr>
      <vt:lpstr>Kepler stares at thousands of nearby Stars</vt:lpstr>
      <vt:lpstr>In this small area of sky Kepler has found:-</vt:lpstr>
      <vt:lpstr>Tatoo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Baruch</dc:creator>
  <cp:lastModifiedBy>John Baruch</cp:lastModifiedBy>
  <cp:revision>25</cp:revision>
  <dcterms:created xsi:type="dcterms:W3CDTF">2014-04-04T15:10:33Z</dcterms:created>
  <dcterms:modified xsi:type="dcterms:W3CDTF">2014-05-15T08:07:31Z</dcterms:modified>
</cp:coreProperties>
</file>